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503030501040103" pitchFamily="34" charset="0"/>
      <p:regular r:id="rId28"/>
    </p:embeddedFont>
    <p:embeddedFont>
      <p:font typeface="DM Sans" pitchFamily="2" charset="77"/>
      <p:regular r:id="rId29"/>
      <p:bold r:id="rId30"/>
      <p:italic r:id="rId31"/>
      <p:boldItalic r:id="rId32"/>
    </p:embeddedFont>
    <p:embeddedFont>
      <p:font typeface="DM Sans Bold" pitchFamily="2" charset="77"/>
      <p:regular r:id="rId33"/>
      <p:bold r:id="rId34"/>
    </p:embeddedFont>
    <p:embeddedFont>
      <p:font typeface="Heading Now 71-78" pitchFamily="2" charset="0"/>
      <p:regular r:id="rId35"/>
    </p:embeddedFont>
    <p:embeddedFont>
      <p:font typeface="Montserrat" pitchFamily="2" charset="77"/>
      <p:regular r:id="rId36"/>
      <p:bold r:id="rId37"/>
      <p:italic r:id="rId38"/>
      <p:boldItalic r:id="rId39"/>
    </p:embeddedFont>
    <p:embeddedFont>
      <p:font typeface="Montserrat Bold" pitchFamily="2" charset="77"/>
      <p:regular r:id="rId40"/>
      <p:bold r:id="rId41"/>
    </p:embeddedFont>
    <p:embeddedFont>
      <p:font typeface="Montserrat Semi-Bold" pitchFamily="2" charset="77"/>
      <p:regular r:id="rId42"/>
      <p:bold r:id="rId43"/>
    </p:embeddedFont>
    <p:embeddedFont>
      <p:font typeface="Moonlight Bold" pitchFamily="2" charset="0"/>
      <p:regular r:id="rId44"/>
      <p:bold r:id="rId45"/>
    </p:embeddedFont>
    <p:embeddedFont>
      <p:font typeface="Poppins Bold" pitchFamily="2" charset="77"/>
      <p:regular r:id="rId46"/>
      <p:bold r:id="rId47"/>
    </p:embeddedFont>
    <p:embeddedFont>
      <p:font typeface="Poppins Medium" panose="020B0604020202020204" pitchFamily="34" charset="0"/>
      <p:regular r:id="rId48"/>
      <p:italic r:id="rId49"/>
    </p:embeddedFont>
    <p:embeddedFont>
      <p:font typeface="Poppins Semi-Bold" pitchFamily="2" charset="77"/>
      <p:regular r:id="rId50"/>
      <p:bold r:id="rId51"/>
    </p:embeddedFont>
    <p:embeddedFont>
      <p:font typeface="Poppins Ultra-Bold" pitchFamily="2" charset="77"/>
      <p:regular r:id="rId52"/>
      <p:bold r:id="rId53"/>
    </p:embeddedFont>
    <p:embeddedFont>
      <p:font typeface="Public Sans" pitchFamily="2" charset="77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4" autoAdjust="0"/>
    <p:restoredTop sz="94671" autoAdjust="0"/>
  </p:normalViewPr>
  <p:slideViewPr>
    <p:cSldViewPr>
      <p:cViewPr varScale="1">
        <p:scale>
          <a:sx n="69" d="100"/>
          <a:sy n="69" d="100"/>
        </p:scale>
        <p:origin x="49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10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2753" y="5615657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393709" y="-6797019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133368" y="3213363"/>
            <a:ext cx="13034904" cy="12089874"/>
          </a:xfrm>
          <a:custGeom>
            <a:avLst/>
            <a:gdLst/>
            <a:ahLst/>
            <a:cxnLst/>
            <a:rect l="l" t="t" r="r" b="b"/>
            <a:pathLst>
              <a:path w="13034904" h="12089874">
                <a:moveTo>
                  <a:pt x="0" y="0"/>
                </a:moveTo>
                <a:lnTo>
                  <a:pt x="13034904" y="0"/>
                </a:lnTo>
                <a:lnTo>
                  <a:pt x="13034904" y="12089874"/>
                </a:lnTo>
                <a:lnTo>
                  <a:pt x="0" y="12089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56840" y="3623488"/>
            <a:ext cx="9824145" cy="5961830"/>
          </a:xfrm>
          <a:custGeom>
            <a:avLst/>
            <a:gdLst/>
            <a:ahLst/>
            <a:cxnLst/>
            <a:rect l="l" t="t" r="r" b="b"/>
            <a:pathLst>
              <a:path w="9824145" h="5961830">
                <a:moveTo>
                  <a:pt x="0" y="0"/>
                </a:moveTo>
                <a:lnTo>
                  <a:pt x="9824145" y="0"/>
                </a:lnTo>
                <a:lnTo>
                  <a:pt x="9824145" y="5961830"/>
                </a:lnTo>
                <a:lnTo>
                  <a:pt x="0" y="596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95947" y="1927356"/>
            <a:ext cx="3449295" cy="2276535"/>
          </a:xfrm>
          <a:custGeom>
            <a:avLst/>
            <a:gdLst/>
            <a:ahLst/>
            <a:cxnLst/>
            <a:rect l="l" t="t" r="r" b="b"/>
            <a:pathLst>
              <a:path w="3449295" h="2276535">
                <a:moveTo>
                  <a:pt x="0" y="0"/>
                </a:moveTo>
                <a:lnTo>
                  <a:pt x="3449294" y="0"/>
                </a:lnTo>
                <a:lnTo>
                  <a:pt x="3449294" y="2276535"/>
                </a:lnTo>
                <a:lnTo>
                  <a:pt x="0" y="22765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114128" y="1943730"/>
            <a:ext cx="3187100" cy="4114800"/>
          </a:xfrm>
          <a:custGeom>
            <a:avLst/>
            <a:gdLst/>
            <a:ahLst/>
            <a:cxnLst/>
            <a:rect l="l" t="t" r="r" b="b"/>
            <a:pathLst>
              <a:path w="3187100" h="41148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91763" y="6058530"/>
            <a:ext cx="1669058" cy="3671927"/>
          </a:xfrm>
          <a:custGeom>
            <a:avLst/>
            <a:gdLst/>
            <a:ahLst/>
            <a:cxnLst/>
            <a:rect l="l" t="t" r="r" b="b"/>
            <a:pathLst>
              <a:path w="1669058" h="3671927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56300" y="1786678"/>
            <a:ext cx="12757828" cy="127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31"/>
              </a:lnSpc>
              <a:spcBef>
                <a:spcPct val="0"/>
              </a:spcBef>
            </a:pPr>
            <a:r>
              <a:rPr lang="en-US" sz="702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Payroll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143080" y="7846868"/>
            <a:ext cx="7887277" cy="918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6"/>
              </a:lnSpc>
            </a:pPr>
            <a:r>
              <a:rPr lang="en-US" sz="1726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         Aurpita Barua (2104010202160)</a:t>
            </a:r>
          </a:p>
          <a:p>
            <a:pPr algn="ctr">
              <a:lnSpc>
                <a:spcPts val="2416"/>
              </a:lnSpc>
            </a:pPr>
            <a:r>
              <a:rPr lang="en-US" sz="1726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                            Nusrat Warida Saima(2104010202163)</a:t>
            </a:r>
          </a:p>
          <a:p>
            <a:pPr algn="ctr">
              <a:lnSpc>
                <a:spcPts val="2416"/>
              </a:lnSpc>
              <a:spcBef>
                <a:spcPct val="0"/>
              </a:spcBef>
            </a:pPr>
            <a:r>
              <a:rPr lang="en-US" sz="1726" b="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Bobi Barua(2104010202165)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9011" y="2349122"/>
            <a:ext cx="12535282" cy="2625304"/>
          </a:xfrm>
          <a:custGeom>
            <a:avLst/>
            <a:gdLst/>
            <a:ahLst/>
            <a:cxnLst/>
            <a:rect l="l" t="t" r="r" b="b"/>
            <a:pathLst>
              <a:path w="12535282" h="2625304">
                <a:moveTo>
                  <a:pt x="0" y="0"/>
                </a:moveTo>
                <a:lnTo>
                  <a:pt x="12535282" y="0"/>
                </a:lnTo>
                <a:lnTo>
                  <a:pt x="12535282" y="2625305"/>
                </a:lnTo>
                <a:lnTo>
                  <a:pt x="0" y="2625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4" r="-3034" b="-1576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96757" y="6047221"/>
            <a:ext cx="9275564" cy="4031260"/>
          </a:xfrm>
          <a:custGeom>
            <a:avLst/>
            <a:gdLst/>
            <a:ahLst/>
            <a:cxnLst/>
            <a:rect l="l" t="t" r="r" b="b"/>
            <a:pathLst>
              <a:path w="9275564" h="4031260">
                <a:moveTo>
                  <a:pt x="0" y="0"/>
                </a:moveTo>
                <a:lnTo>
                  <a:pt x="9275563" y="0"/>
                </a:lnTo>
                <a:lnTo>
                  <a:pt x="9275563" y="4031260"/>
                </a:lnTo>
                <a:lnTo>
                  <a:pt x="0" y="403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03" r="-10549" b="-8860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34177" y="1575945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Payroll System’s Interface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65167" y="5271873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Registration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2453" y="1842906"/>
            <a:ext cx="9787512" cy="3860503"/>
          </a:xfrm>
          <a:custGeom>
            <a:avLst/>
            <a:gdLst/>
            <a:ahLst/>
            <a:cxnLst/>
            <a:rect l="l" t="t" r="r" b="b"/>
            <a:pathLst>
              <a:path w="9787512" h="3860503">
                <a:moveTo>
                  <a:pt x="0" y="0"/>
                </a:moveTo>
                <a:lnTo>
                  <a:pt x="9787512" y="0"/>
                </a:lnTo>
                <a:lnTo>
                  <a:pt x="9787512" y="3860503"/>
                </a:lnTo>
                <a:lnTo>
                  <a:pt x="0" y="386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47" t="-1444" r="-8515" b="-688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92639" y="6769041"/>
            <a:ext cx="9786279" cy="3181503"/>
          </a:xfrm>
          <a:custGeom>
            <a:avLst/>
            <a:gdLst/>
            <a:ahLst/>
            <a:cxnLst/>
            <a:rect l="l" t="t" r="r" b="b"/>
            <a:pathLst>
              <a:path w="9786279" h="3181503">
                <a:moveTo>
                  <a:pt x="0" y="0"/>
                </a:moveTo>
                <a:lnTo>
                  <a:pt x="9786279" y="0"/>
                </a:lnTo>
                <a:lnTo>
                  <a:pt x="9786279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02" b="-856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23796" y="1212604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Login 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00609" y="5997274"/>
            <a:ext cx="9015945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Home Page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3695" y="3146976"/>
            <a:ext cx="13880610" cy="6645627"/>
          </a:xfrm>
          <a:custGeom>
            <a:avLst/>
            <a:gdLst/>
            <a:ahLst/>
            <a:cxnLst/>
            <a:rect l="l" t="t" r="r" b="b"/>
            <a:pathLst>
              <a:path w="13880610" h="6645627">
                <a:moveTo>
                  <a:pt x="0" y="0"/>
                </a:moveTo>
                <a:lnTo>
                  <a:pt x="13880610" y="0"/>
                </a:lnTo>
                <a:lnTo>
                  <a:pt x="13880610" y="6645627"/>
                </a:lnTo>
                <a:lnTo>
                  <a:pt x="0" y="6645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70" r="-22916" b="-7780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11395" y="2202201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Attendance Management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67600" y="2752655"/>
            <a:ext cx="13683895" cy="7276850"/>
          </a:xfrm>
          <a:custGeom>
            <a:avLst/>
            <a:gdLst/>
            <a:ahLst/>
            <a:cxnLst/>
            <a:rect l="l" t="t" r="r" b="b"/>
            <a:pathLst>
              <a:path w="13683895" h="7276850">
                <a:moveTo>
                  <a:pt x="0" y="0"/>
                </a:moveTo>
                <a:lnTo>
                  <a:pt x="13683895" y="0"/>
                </a:lnTo>
                <a:lnTo>
                  <a:pt x="13683895" y="7276851"/>
                </a:lnTo>
                <a:lnTo>
                  <a:pt x="0" y="7276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24" r="-11366" b="-5455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9822" y="1924595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Payroll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9353" y="2614059"/>
            <a:ext cx="12528740" cy="7471422"/>
          </a:xfrm>
          <a:custGeom>
            <a:avLst/>
            <a:gdLst/>
            <a:ahLst/>
            <a:cxnLst/>
            <a:rect l="l" t="t" r="r" b="b"/>
            <a:pathLst>
              <a:path w="12528740" h="7471422">
                <a:moveTo>
                  <a:pt x="0" y="0"/>
                </a:moveTo>
                <a:lnTo>
                  <a:pt x="12528740" y="0"/>
                </a:lnTo>
                <a:lnTo>
                  <a:pt x="12528740" y="7471422"/>
                </a:lnTo>
                <a:lnTo>
                  <a:pt x="0" y="7471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623" r="-22264" b="-4081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19822" y="1924595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Employee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1386" y="2130051"/>
            <a:ext cx="9354826" cy="7959818"/>
          </a:xfrm>
          <a:custGeom>
            <a:avLst/>
            <a:gdLst/>
            <a:ahLst/>
            <a:cxnLst/>
            <a:rect l="l" t="t" r="r" b="b"/>
            <a:pathLst>
              <a:path w="9354826" h="7959818">
                <a:moveTo>
                  <a:pt x="0" y="0"/>
                </a:moveTo>
                <a:lnTo>
                  <a:pt x="9354827" y="0"/>
                </a:lnTo>
                <a:lnTo>
                  <a:pt x="9354827" y="7959818"/>
                </a:lnTo>
                <a:lnTo>
                  <a:pt x="0" y="7959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35" r="-236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1923" y="1356874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Add Employee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8712" y="1783349"/>
            <a:ext cx="8396933" cy="3235761"/>
          </a:xfrm>
          <a:custGeom>
            <a:avLst/>
            <a:gdLst/>
            <a:ahLst/>
            <a:cxnLst/>
            <a:rect l="l" t="t" r="r" b="b"/>
            <a:pathLst>
              <a:path w="8396933" h="3235761">
                <a:moveTo>
                  <a:pt x="0" y="0"/>
                </a:moveTo>
                <a:lnTo>
                  <a:pt x="8396933" y="0"/>
                </a:lnTo>
                <a:lnTo>
                  <a:pt x="8396933" y="3235761"/>
                </a:lnTo>
                <a:lnTo>
                  <a:pt x="0" y="3235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68" t="-1461" r="-11890" b="-1102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8712" y="5992312"/>
            <a:ext cx="8396933" cy="3850823"/>
          </a:xfrm>
          <a:custGeom>
            <a:avLst/>
            <a:gdLst/>
            <a:ahLst/>
            <a:cxnLst/>
            <a:rect l="l" t="t" r="r" b="b"/>
            <a:pathLst>
              <a:path w="8396933" h="3850823">
                <a:moveTo>
                  <a:pt x="0" y="0"/>
                </a:moveTo>
                <a:lnTo>
                  <a:pt x="8396933" y="0"/>
                </a:lnTo>
                <a:lnTo>
                  <a:pt x="8396933" y="3850823"/>
                </a:lnTo>
                <a:lnTo>
                  <a:pt x="0" y="3850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72" t="-2025" r="-11931" b="-7604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045694" y="1066759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Add Payroll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84955" y="5266760"/>
            <a:ext cx="9015945" cy="48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Add Attendance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05921" y="3467830"/>
            <a:ext cx="11416831" cy="6093496"/>
          </a:xfrm>
          <a:custGeom>
            <a:avLst/>
            <a:gdLst/>
            <a:ahLst/>
            <a:cxnLst/>
            <a:rect l="l" t="t" r="r" b="b"/>
            <a:pathLst>
              <a:path w="11416831" h="6093496">
                <a:moveTo>
                  <a:pt x="0" y="0"/>
                </a:moveTo>
                <a:lnTo>
                  <a:pt x="11416832" y="0"/>
                </a:lnTo>
                <a:lnTo>
                  <a:pt x="11416832" y="6093496"/>
                </a:lnTo>
                <a:lnTo>
                  <a:pt x="0" y="6093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41" r="-8872" b="-2908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23796" y="2610960"/>
            <a:ext cx="9015945" cy="46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3307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Payroll Constraint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215" y="38100"/>
            <a:ext cx="10277924" cy="101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69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Screenshots Cont.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8579C2"/>
          </a:solidFill>
        </p:spPr>
      </p:sp>
      <p:grpSp>
        <p:nvGrpSpPr>
          <p:cNvPr id="3" name="Group 3"/>
          <p:cNvGrpSpPr/>
          <p:nvPr/>
        </p:nvGrpSpPr>
        <p:grpSpPr>
          <a:xfrm>
            <a:off x="9010895" y="1028700"/>
            <a:ext cx="8248405" cy="1681377"/>
            <a:chOff x="0" y="0"/>
            <a:chExt cx="10997874" cy="224183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35718"/>
              <a:ext cx="10997874" cy="1629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Limited Access for Employees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Employees can only view payroll slips but cannot request leave or check old records.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8850" y="6497569"/>
            <a:ext cx="5914761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LIMITATIONS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10895" y="3990048"/>
            <a:ext cx="8248405" cy="1681377"/>
            <a:chOff x="0" y="0"/>
            <a:chExt cx="10997874" cy="2241837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535718"/>
              <a:ext cx="10997874" cy="1629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No Integration with Bank Systems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Direct salary deposits to bank accounts are not automated within the system.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10895" y="6951397"/>
            <a:ext cx="8248405" cy="1681377"/>
            <a:chOff x="0" y="0"/>
            <a:chExt cx="10997874" cy="2241837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535718"/>
              <a:ext cx="10997874" cy="1629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No Support for Multi-Currency: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The system is restricted to single currency payroll, which can be a limitation for international companies.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2593957" y="3187315"/>
            <a:ext cx="2417757" cy="1956185"/>
          </a:xfrm>
          <a:custGeom>
            <a:avLst/>
            <a:gdLst/>
            <a:ahLst/>
            <a:cxnLst/>
            <a:rect l="l" t="t" r="r" b="b"/>
            <a:pathLst>
              <a:path w="2417757" h="1956185">
                <a:moveTo>
                  <a:pt x="0" y="0"/>
                </a:moveTo>
                <a:lnTo>
                  <a:pt x="2417757" y="0"/>
                </a:lnTo>
                <a:lnTo>
                  <a:pt x="2417757" y="1956185"/>
                </a:lnTo>
                <a:lnTo>
                  <a:pt x="0" y="1956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8B7BDB"/>
          </a:solidFill>
        </p:spPr>
      </p:sp>
      <p:grpSp>
        <p:nvGrpSpPr>
          <p:cNvPr id="3" name="Group 3"/>
          <p:cNvGrpSpPr/>
          <p:nvPr/>
        </p:nvGrpSpPr>
        <p:grpSpPr>
          <a:xfrm>
            <a:off x="9010895" y="1028700"/>
            <a:ext cx="8248405" cy="2100477"/>
            <a:chOff x="0" y="0"/>
            <a:chExt cx="10997874" cy="280063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54197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35718"/>
              <a:ext cx="10997874" cy="2188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endParaRPr/>
            </a:p>
            <a:p>
              <a:pPr algn="l">
                <a:lnSpc>
                  <a:spcPts val="3349"/>
                </a:lnSpc>
              </a:pP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Leave and Overtime Management: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Integrate leave requests, approvals, and overtime calculations into the payroll system.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8850" y="5382223"/>
            <a:ext cx="5415166" cy="324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endParaRPr/>
          </a:p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Future Works</a:t>
            </a:r>
          </a:p>
        </p:txBody>
      </p:sp>
      <p:sp>
        <p:nvSpPr>
          <p:cNvPr id="7" name="Freeform 7"/>
          <p:cNvSpPr/>
          <p:nvPr/>
        </p:nvSpPr>
        <p:spPr>
          <a:xfrm>
            <a:off x="2722943" y="1654910"/>
            <a:ext cx="2406981" cy="2917553"/>
          </a:xfrm>
          <a:custGeom>
            <a:avLst/>
            <a:gdLst/>
            <a:ahLst/>
            <a:cxnLst/>
            <a:rect l="l" t="t" r="r" b="b"/>
            <a:pathLst>
              <a:path w="2406981" h="2917553">
                <a:moveTo>
                  <a:pt x="0" y="0"/>
                </a:moveTo>
                <a:lnTo>
                  <a:pt x="2406981" y="0"/>
                </a:lnTo>
                <a:lnTo>
                  <a:pt x="2406981" y="2917553"/>
                </a:lnTo>
                <a:lnTo>
                  <a:pt x="0" y="2917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010895" y="3990048"/>
            <a:ext cx="8248405" cy="1262277"/>
            <a:chOff x="0" y="0"/>
            <a:chExt cx="10997874" cy="1683037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54197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35718"/>
              <a:ext cx="10997874" cy="107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Bank Integration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Add functionality to process direct salary transfers to employee bank accounts.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10895" y="6951397"/>
            <a:ext cx="8248405" cy="1262277"/>
            <a:chOff x="0" y="0"/>
            <a:chExt cx="10997874" cy="1683037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54197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535718"/>
              <a:ext cx="10997874" cy="1070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49"/>
                </a:lnSpc>
              </a:pP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Multi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</a:t>
              </a: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Currency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23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Support</a:t>
              </a:r>
              <a:r>
                <a:rPr lang="en-US" sz="223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Enable the system to handle payroll in multiple currencies for global businesses.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852579"/>
            <a:ext cx="8586923" cy="9260896"/>
          </a:xfrm>
          <a:custGeom>
            <a:avLst/>
            <a:gdLst/>
            <a:ahLst/>
            <a:cxnLst/>
            <a:rect l="l" t="t" r="r" b="b"/>
            <a:pathLst>
              <a:path w="8586923" h="9260896">
                <a:moveTo>
                  <a:pt x="0" y="0"/>
                </a:moveTo>
                <a:lnTo>
                  <a:pt x="8586923" y="0"/>
                </a:lnTo>
                <a:lnTo>
                  <a:pt x="8586923" y="9260897"/>
                </a:lnTo>
                <a:lnTo>
                  <a:pt x="0" y="926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99595" y="117638"/>
          <a:ext cx="7220905" cy="10051725"/>
        </p:xfrm>
        <a:graphic>
          <a:graphicData uri="http://schemas.openxmlformats.org/drawingml/2006/table">
            <a:tbl>
              <a:tblPr/>
              <a:tblGrid>
                <a:gridCol w="7220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6946">
                <a:tc>
                  <a:txBody>
                    <a:bodyPr/>
                    <a:lstStyle/>
                    <a:p>
                      <a:pPr algn="ctr">
                        <a:lnSpc>
                          <a:spcPts val="7139"/>
                        </a:lnSpc>
                        <a:defRPr/>
                      </a:pPr>
                      <a:r>
                        <a:rPr lang="en-US" sz="5099" b="1">
                          <a:solidFill>
                            <a:srgbClr val="000000"/>
                          </a:solidFill>
                          <a:latin typeface="Moonlight Bold"/>
                          <a:ea typeface="Moonlight Bold"/>
                          <a:cs typeface="Moonlight Bold"/>
                          <a:sym typeface="Moonlight Bold"/>
                        </a:rPr>
                        <a:t>Outlines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9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309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Introduction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24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Motivation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63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Features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24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Methodology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2242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Selected Screenshots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377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Limitations &amp; Future Work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3773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Conclusion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7566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References</a:t>
                      </a:r>
                      <a:endParaRPr lang="en-US" sz="1100"/>
                    </a:p>
                  </a:txBody>
                  <a:tcPr marL="197959" marR="197959" marT="197959" marB="197959" anchor="ctr">
                    <a:lnL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67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1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0" y="8227812"/>
            <a:ext cx="19633980" cy="6125703"/>
            <a:chOff x="0" y="0"/>
            <a:chExt cx="5171089" cy="1613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613354"/>
            </a:xfrm>
            <a:custGeom>
              <a:avLst/>
              <a:gdLst/>
              <a:ahLst/>
              <a:cxnLst/>
              <a:rect l="l" t="t" r="r" b="b"/>
              <a:pathLst>
                <a:path w="5171089" h="1613354">
                  <a:moveTo>
                    <a:pt x="0" y="0"/>
                  </a:moveTo>
                  <a:lnTo>
                    <a:pt x="5171089" y="0"/>
                  </a:lnTo>
                  <a:lnTo>
                    <a:pt x="5171089" y="1613354"/>
                  </a:lnTo>
                  <a:lnTo>
                    <a:pt x="0" y="1613354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651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1569" y="5682101"/>
            <a:ext cx="9077731" cy="4555370"/>
          </a:xfrm>
          <a:custGeom>
            <a:avLst/>
            <a:gdLst/>
            <a:ahLst/>
            <a:cxnLst/>
            <a:rect l="l" t="t" r="r" b="b"/>
            <a:pathLst>
              <a:path w="9077731" h="4555370">
                <a:moveTo>
                  <a:pt x="0" y="0"/>
                </a:moveTo>
                <a:lnTo>
                  <a:pt x="9077731" y="0"/>
                </a:lnTo>
                <a:lnTo>
                  <a:pt x="9077731" y="4555370"/>
                </a:lnTo>
                <a:lnTo>
                  <a:pt x="0" y="455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81656" y="404899"/>
            <a:ext cx="11199887" cy="127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0" y="2586268"/>
            <a:ext cx="13582344" cy="2890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834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system automates key payroll functions, significantly reducing      </a:t>
            </a:r>
          </a:p>
          <a:p>
            <a:pPr algn="just">
              <a:lnSpc>
                <a:spcPts val="2834"/>
              </a:lnSpc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manual errors.</a:t>
            </a:r>
          </a:p>
          <a:p>
            <a:pPr marL="342900" indent="-342900" algn="just">
              <a:lnSpc>
                <a:spcPts val="2834"/>
              </a:lnSpc>
              <a:buFont typeface="Wingdings" pitchFamily="2" charset="2"/>
              <a:buChar char="q"/>
            </a:pPr>
            <a:endParaRPr lang="en-US" sz="28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342900" indent="-342900" algn="just">
              <a:lnSpc>
                <a:spcPts val="2834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It provides an efficient and scalable solution for managing employee   </a:t>
            </a:r>
          </a:p>
          <a:p>
            <a:pPr algn="just">
              <a:lnSpc>
                <a:spcPts val="2834"/>
              </a:lnSpc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data, tracking attendance, and generating payroll reports.</a:t>
            </a:r>
          </a:p>
          <a:p>
            <a:pPr marL="342900" indent="-342900" algn="just">
              <a:lnSpc>
                <a:spcPts val="2834"/>
              </a:lnSpc>
              <a:buFont typeface="Wingdings" pitchFamily="2" charset="2"/>
              <a:buChar char="q"/>
            </a:pPr>
            <a:endParaRPr lang="en-US" sz="28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342900" indent="-342900" algn="just">
              <a:lnSpc>
                <a:spcPts val="2834"/>
              </a:lnSpc>
              <a:buFont typeface="Wingdings" pitchFamily="2" charset="2"/>
              <a:buChar char="q"/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Future enhancements will further improve its functionality and user  </a:t>
            </a:r>
          </a:p>
          <a:p>
            <a:pPr algn="just">
              <a:lnSpc>
                <a:spcPts val="2834"/>
              </a:lnSpc>
            </a:pPr>
            <a:r>
              <a:rPr lang="en-US" sz="28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experience.</a:t>
            </a:r>
          </a:p>
        </p:txBody>
      </p:sp>
      <p:sp>
        <p:nvSpPr>
          <p:cNvPr id="8" name="Freeform 8"/>
          <p:cNvSpPr/>
          <p:nvPr/>
        </p:nvSpPr>
        <p:spPr>
          <a:xfrm>
            <a:off x="13105425" y="-8019313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9102" y="3050819"/>
            <a:ext cx="3991558" cy="2590434"/>
            <a:chOff x="0" y="0"/>
            <a:chExt cx="3698268" cy="2400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8268" cy="2400095"/>
            </a:xfrm>
            <a:custGeom>
              <a:avLst/>
              <a:gdLst/>
              <a:ahLst/>
              <a:cxnLst/>
              <a:rect l="l" t="t" r="r" b="b"/>
              <a:pathLst>
                <a:path w="3698268" h="2400095">
                  <a:moveTo>
                    <a:pt x="0" y="0"/>
                  </a:moveTo>
                  <a:lnTo>
                    <a:pt x="3698268" y="0"/>
                  </a:lnTo>
                  <a:lnTo>
                    <a:pt x="3698268" y="2400095"/>
                  </a:lnTo>
                  <a:lnTo>
                    <a:pt x="0" y="2400095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3698268" cy="2466770"/>
            </a:xfrm>
            <a:prstGeom prst="rect">
              <a:avLst/>
            </a:prstGeom>
          </p:spPr>
          <p:txBody>
            <a:bodyPr lIns="19760" tIns="19760" rIns="19760" bIns="19760" rtlCol="0" anchor="t"/>
            <a:lstStyle/>
            <a:p>
              <a:pPr algn="l">
                <a:lnSpc>
                  <a:spcPts val="2030"/>
                </a:lnSpc>
              </a:pPr>
              <a:endParaRPr/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[1] K. Mahajan, S. Shukla, and N. Soni, “A review of computerized payroll system,” Inter-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national Journal of Scientific Research in Computer Science, Engineering and Infor-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mation Technology, vol. 5, no. 2, pp. 142–147, 2019.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19102" y="5885372"/>
            <a:ext cx="4090437" cy="2590434"/>
            <a:chOff x="0" y="0"/>
            <a:chExt cx="3789881" cy="24000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89881" cy="2400095"/>
            </a:xfrm>
            <a:custGeom>
              <a:avLst/>
              <a:gdLst/>
              <a:ahLst/>
              <a:cxnLst/>
              <a:rect l="l" t="t" r="r" b="b"/>
              <a:pathLst>
                <a:path w="3789881" h="2400095">
                  <a:moveTo>
                    <a:pt x="0" y="0"/>
                  </a:moveTo>
                  <a:lnTo>
                    <a:pt x="3789881" y="0"/>
                  </a:lnTo>
                  <a:lnTo>
                    <a:pt x="3789881" y="2400095"/>
                  </a:lnTo>
                  <a:lnTo>
                    <a:pt x="0" y="2400095"/>
                  </a:lnTo>
                  <a:close/>
                </a:path>
              </a:pathLst>
            </a:custGeom>
            <a:solidFill>
              <a:srgbClr val="D6E8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3789881" cy="2466770"/>
            </a:xfrm>
            <a:prstGeom prst="rect">
              <a:avLst/>
            </a:prstGeom>
          </p:spPr>
          <p:txBody>
            <a:bodyPr lIns="19760" tIns="19760" rIns="19760" bIns="19760" rtlCol="0" anchor="t"/>
            <a:lstStyle/>
            <a:p>
              <a:pPr algn="l">
                <a:lnSpc>
                  <a:spcPts val="2030"/>
                </a:lnSpc>
              </a:pPr>
              <a:endParaRPr/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[4] M. Singh, P. Singh, R. Singh, S. Singh, and S. Gupta, “Leave and payroll manage-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ment system,” International Journal of Computer Science and Information Technology,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vol. 9, pp. 44–52, 2018.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20235" y="3050819"/>
            <a:ext cx="3991558" cy="2590434"/>
            <a:chOff x="0" y="0"/>
            <a:chExt cx="3698268" cy="24000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98268" cy="2400095"/>
            </a:xfrm>
            <a:custGeom>
              <a:avLst/>
              <a:gdLst/>
              <a:ahLst/>
              <a:cxnLst/>
              <a:rect l="l" t="t" r="r" b="b"/>
              <a:pathLst>
                <a:path w="3698268" h="2400095">
                  <a:moveTo>
                    <a:pt x="0" y="0"/>
                  </a:moveTo>
                  <a:lnTo>
                    <a:pt x="3698268" y="0"/>
                  </a:lnTo>
                  <a:lnTo>
                    <a:pt x="3698268" y="2400095"/>
                  </a:lnTo>
                  <a:lnTo>
                    <a:pt x="0" y="2400095"/>
                  </a:lnTo>
                  <a:close/>
                </a:path>
              </a:pathLst>
            </a:custGeom>
            <a:solidFill>
              <a:srgbClr val="D6E8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3698268" cy="2466770"/>
            </a:xfrm>
            <a:prstGeom prst="rect">
              <a:avLst/>
            </a:prstGeom>
          </p:spPr>
          <p:txBody>
            <a:bodyPr lIns="19760" tIns="19760" rIns="19760" bIns="19760" rtlCol="0" anchor="t"/>
            <a:lstStyle/>
            <a:p>
              <a:pPr algn="l">
                <a:lnSpc>
                  <a:spcPts val="2030"/>
                </a:lnSpc>
              </a:pPr>
              <a:endParaRPr/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[2] W. S. Thieke, “Payroll made easy: Developing a web-based system for student em-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ployee payroll,” Journal of Information Technology Education, vol. 9, pp. 245–253,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2010.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48641" y="3050819"/>
            <a:ext cx="3991558" cy="2590434"/>
            <a:chOff x="0" y="0"/>
            <a:chExt cx="3698268" cy="24000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98268" cy="2400095"/>
            </a:xfrm>
            <a:custGeom>
              <a:avLst/>
              <a:gdLst/>
              <a:ahLst/>
              <a:cxnLst/>
              <a:rect l="l" t="t" r="r" b="b"/>
              <a:pathLst>
                <a:path w="3698268" h="2400095">
                  <a:moveTo>
                    <a:pt x="0" y="0"/>
                  </a:moveTo>
                  <a:lnTo>
                    <a:pt x="3698268" y="0"/>
                  </a:lnTo>
                  <a:lnTo>
                    <a:pt x="3698268" y="2400095"/>
                  </a:lnTo>
                  <a:lnTo>
                    <a:pt x="0" y="2400095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3698268" cy="2466770"/>
            </a:xfrm>
            <a:prstGeom prst="rect">
              <a:avLst/>
            </a:prstGeom>
          </p:spPr>
          <p:txBody>
            <a:bodyPr lIns="19760" tIns="19760" rIns="19760" bIns="19760" rtlCol="0" anchor="t"/>
            <a:lstStyle/>
            <a:p>
              <a:pPr algn="l">
                <a:lnSpc>
                  <a:spcPts val="2030"/>
                </a:lnSpc>
              </a:pPr>
              <a:endParaRPr/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[3] R. Wintarto, “Automated part-time payroll system based on attendance,” Journal of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Software Engineering and Applications, vol. 13, pp. 131–140, 2020.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20235" y="5902883"/>
            <a:ext cx="3991558" cy="2590434"/>
            <a:chOff x="0" y="0"/>
            <a:chExt cx="3698268" cy="24000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98268" cy="2400095"/>
            </a:xfrm>
            <a:custGeom>
              <a:avLst/>
              <a:gdLst/>
              <a:ahLst/>
              <a:cxnLst/>
              <a:rect l="l" t="t" r="r" b="b"/>
              <a:pathLst>
                <a:path w="3698268" h="2400095">
                  <a:moveTo>
                    <a:pt x="0" y="0"/>
                  </a:moveTo>
                  <a:lnTo>
                    <a:pt x="3698268" y="0"/>
                  </a:lnTo>
                  <a:lnTo>
                    <a:pt x="3698268" y="2400095"/>
                  </a:lnTo>
                  <a:lnTo>
                    <a:pt x="0" y="2400095"/>
                  </a:lnTo>
                  <a:close/>
                </a:path>
              </a:pathLst>
            </a:custGeom>
            <a:solidFill>
              <a:srgbClr val="E5FFE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698268" cy="2466770"/>
            </a:xfrm>
            <a:prstGeom prst="rect">
              <a:avLst/>
            </a:prstGeom>
          </p:spPr>
          <p:txBody>
            <a:bodyPr lIns="19760" tIns="19760" rIns="19760" bIns="19760" rtlCol="0" anchor="t"/>
            <a:lstStyle/>
            <a:p>
              <a:pPr algn="l">
                <a:lnSpc>
                  <a:spcPts val="2030"/>
                </a:lnSpc>
              </a:pPr>
              <a:endParaRPr/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  [5] U. Ikechukwu, “Design and implementation of an automated payroll system: A case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study of the nigerian communications commission,” Journal of Applied Computer Sci-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ence Mathematics, vol. 12, no. 4, pp. 57–65, 2019.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40142" y="5902883"/>
            <a:ext cx="3991558" cy="2590434"/>
            <a:chOff x="0" y="0"/>
            <a:chExt cx="3698268" cy="24000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98268" cy="2400095"/>
            </a:xfrm>
            <a:custGeom>
              <a:avLst/>
              <a:gdLst/>
              <a:ahLst/>
              <a:cxnLst/>
              <a:rect l="l" t="t" r="r" b="b"/>
              <a:pathLst>
                <a:path w="3698268" h="2400095">
                  <a:moveTo>
                    <a:pt x="0" y="0"/>
                  </a:moveTo>
                  <a:lnTo>
                    <a:pt x="3698268" y="0"/>
                  </a:lnTo>
                  <a:lnTo>
                    <a:pt x="3698268" y="2400095"/>
                  </a:lnTo>
                  <a:lnTo>
                    <a:pt x="0" y="2400095"/>
                  </a:lnTo>
                  <a:close/>
                </a:path>
              </a:pathLst>
            </a:custGeom>
            <a:solidFill>
              <a:srgbClr val="F9DE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3698268" cy="2466770"/>
            </a:xfrm>
            <a:prstGeom prst="rect">
              <a:avLst/>
            </a:prstGeom>
          </p:spPr>
          <p:txBody>
            <a:bodyPr lIns="19760" tIns="19760" rIns="19760" bIns="19760" rtlCol="0" anchor="t"/>
            <a:lstStyle/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[6] Ahmed et al., “Web-based payroll management system: Design, implementation, and</a:t>
              </a:r>
            </a:p>
            <a:p>
              <a:pPr algn="l">
                <a:lnSpc>
                  <a:spcPts val="2030"/>
                </a:lnSpc>
              </a:pPr>
              <a:r>
                <a:rPr lang="en-US" sz="1450">
                  <a:solidFill>
                    <a:srgbClr val="373737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evaluation,” Kurdistan Journal of Applied Research, vol. 5, no. 1, pp. 123–132, 2020.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19102" y="1408957"/>
            <a:ext cx="12721098" cy="1301651"/>
            <a:chOff x="0" y="0"/>
            <a:chExt cx="8307142" cy="85000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307142" cy="850005"/>
            </a:xfrm>
            <a:custGeom>
              <a:avLst/>
              <a:gdLst/>
              <a:ahLst/>
              <a:cxnLst/>
              <a:rect l="l" t="t" r="r" b="b"/>
              <a:pathLst>
                <a:path w="8307142" h="850005">
                  <a:moveTo>
                    <a:pt x="0" y="0"/>
                  </a:moveTo>
                  <a:lnTo>
                    <a:pt x="8307142" y="0"/>
                  </a:lnTo>
                  <a:lnTo>
                    <a:pt x="8307142" y="850005"/>
                  </a:lnTo>
                  <a:lnTo>
                    <a:pt x="0" y="850005"/>
                  </a:lnTo>
                  <a:close/>
                </a:path>
              </a:pathLst>
            </a:custGeom>
            <a:solidFill>
              <a:srgbClr val="8B7BD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8307142" cy="954780"/>
            </a:xfrm>
            <a:prstGeom prst="rect">
              <a:avLst/>
            </a:prstGeom>
          </p:spPr>
          <p:txBody>
            <a:bodyPr lIns="19760" tIns="19760" rIns="19760" bIns="19760" rtlCol="0" anchor="ctr"/>
            <a:lstStyle/>
            <a:p>
              <a:pPr marL="0" lvl="0" indent="0" algn="l">
                <a:lnSpc>
                  <a:spcPts val="7406"/>
                </a:lnSpc>
                <a:spcBef>
                  <a:spcPct val="0"/>
                </a:spcBef>
              </a:pPr>
              <a:r>
                <a:rPr lang="en-US" sz="5290" b="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                          References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031822" y="371429"/>
            <a:ext cx="889206" cy="889206"/>
            <a:chOff x="0" y="0"/>
            <a:chExt cx="3048000" cy="3048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D6E8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3048000" cy="2955925"/>
            </a:xfrm>
            <a:prstGeom prst="rect">
              <a:avLst/>
            </a:prstGeom>
          </p:spPr>
          <p:txBody>
            <a:bodyPr lIns="79041" tIns="79041" rIns="79041" bIns="79041" rtlCol="0" anchor="ctr"/>
            <a:lstStyle/>
            <a:p>
              <a:pPr marL="0" lvl="0" indent="0" algn="ctr">
                <a:lnSpc>
                  <a:spcPts val="65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028292" y="7987887"/>
            <a:ext cx="889206" cy="889206"/>
            <a:chOff x="0" y="0"/>
            <a:chExt cx="3048000" cy="3048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DFA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3048000" cy="2955925"/>
            </a:xfrm>
            <a:prstGeom prst="rect">
              <a:avLst/>
            </a:prstGeom>
          </p:spPr>
          <p:txBody>
            <a:bodyPr lIns="79041" tIns="79041" rIns="79041" bIns="79041" rtlCol="0" anchor="ctr"/>
            <a:lstStyle/>
            <a:p>
              <a:pPr marL="0" lvl="0" indent="0" algn="ctr">
                <a:lnSpc>
                  <a:spcPts val="65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627071" y="8967085"/>
            <a:ext cx="889206" cy="889206"/>
            <a:chOff x="0" y="0"/>
            <a:chExt cx="3048000" cy="3048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9DEFF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3048000" cy="2955925"/>
            </a:xfrm>
            <a:prstGeom prst="rect">
              <a:avLst/>
            </a:prstGeom>
          </p:spPr>
          <p:txBody>
            <a:bodyPr lIns="79041" tIns="79041" rIns="79041" bIns="79041" rtlCol="0" anchor="ctr"/>
            <a:lstStyle/>
            <a:p>
              <a:pPr marL="0" lvl="0" indent="0" algn="ctr">
                <a:lnSpc>
                  <a:spcPts val="65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028292" y="1438476"/>
            <a:ext cx="889206" cy="889206"/>
            <a:chOff x="0" y="0"/>
            <a:chExt cx="3048000" cy="30480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FF5B6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3048000" cy="2955925"/>
            </a:xfrm>
            <a:prstGeom prst="rect">
              <a:avLst/>
            </a:prstGeom>
          </p:spPr>
          <p:txBody>
            <a:bodyPr lIns="79041" tIns="79041" rIns="79041" bIns="79041" rtlCol="0" anchor="ctr"/>
            <a:lstStyle/>
            <a:p>
              <a:pPr marL="0" lvl="0" indent="0" algn="ctr">
                <a:lnSpc>
                  <a:spcPts val="65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991171" y="9026365"/>
            <a:ext cx="889206" cy="889206"/>
            <a:chOff x="0" y="0"/>
            <a:chExt cx="3048000" cy="3048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E5FFE5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9804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3048000" cy="2955925"/>
            </a:xfrm>
            <a:prstGeom prst="rect">
              <a:avLst/>
            </a:prstGeom>
          </p:spPr>
          <p:txBody>
            <a:bodyPr lIns="79041" tIns="79041" rIns="79041" bIns="79041" rtlCol="0" anchor="ctr"/>
            <a:lstStyle/>
            <a:p>
              <a:pPr marL="0" lvl="0" indent="0" algn="ctr">
                <a:lnSpc>
                  <a:spcPts val="653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9920" y="7611555"/>
            <a:ext cx="19633980" cy="5857009"/>
            <a:chOff x="0" y="0"/>
            <a:chExt cx="5171089" cy="15425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1542587"/>
            </a:xfrm>
            <a:custGeom>
              <a:avLst/>
              <a:gdLst/>
              <a:ahLst/>
              <a:cxnLst/>
              <a:rect l="l" t="t" r="r" b="b"/>
              <a:pathLst>
                <a:path w="5171089" h="1542587">
                  <a:moveTo>
                    <a:pt x="0" y="0"/>
                  </a:moveTo>
                  <a:lnTo>
                    <a:pt x="5171089" y="0"/>
                  </a:lnTo>
                  <a:lnTo>
                    <a:pt x="5171089" y="1542587"/>
                  </a:lnTo>
                  <a:lnTo>
                    <a:pt x="0" y="1542587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1580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37207" y="5143500"/>
            <a:ext cx="1669058" cy="3671927"/>
          </a:xfrm>
          <a:custGeom>
            <a:avLst/>
            <a:gdLst/>
            <a:ahLst/>
            <a:cxnLst/>
            <a:rect l="l" t="t" r="r" b="b"/>
            <a:pathLst>
              <a:path w="1669058" h="3671927">
                <a:moveTo>
                  <a:pt x="0" y="0"/>
                </a:moveTo>
                <a:lnTo>
                  <a:pt x="1669058" y="0"/>
                </a:lnTo>
                <a:lnTo>
                  <a:pt x="1669058" y="3671927"/>
                </a:lnTo>
                <a:lnTo>
                  <a:pt x="0" y="3671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43715" y="6280811"/>
            <a:ext cx="7315200" cy="3777303"/>
          </a:xfrm>
          <a:custGeom>
            <a:avLst/>
            <a:gdLst/>
            <a:ahLst/>
            <a:cxnLst/>
            <a:rect l="l" t="t" r="r" b="b"/>
            <a:pathLst>
              <a:path w="7315200" h="3777303">
                <a:moveTo>
                  <a:pt x="0" y="0"/>
                </a:moveTo>
                <a:lnTo>
                  <a:pt x="7315200" y="0"/>
                </a:lnTo>
                <a:lnTo>
                  <a:pt x="7315200" y="3777303"/>
                </a:lnTo>
                <a:lnTo>
                  <a:pt x="0" y="3777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1890" y="5143500"/>
            <a:ext cx="776810" cy="1547992"/>
          </a:xfrm>
          <a:custGeom>
            <a:avLst/>
            <a:gdLst/>
            <a:ahLst/>
            <a:cxnLst/>
            <a:rect l="l" t="t" r="r" b="b"/>
            <a:pathLst>
              <a:path w="776810" h="1547992">
                <a:moveTo>
                  <a:pt x="0" y="0"/>
                </a:moveTo>
                <a:lnTo>
                  <a:pt x="776810" y="0"/>
                </a:lnTo>
                <a:lnTo>
                  <a:pt x="776810" y="1547992"/>
                </a:lnTo>
                <a:lnTo>
                  <a:pt x="0" y="1547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71736" y="-127297"/>
            <a:ext cx="1588156" cy="1660619"/>
          </a:xfrm>
          <a:custGeom>
            <a:avLst/>
            <a:gdLst/>
            <a:ahLst/>
            <a:cxnLst/>
            <a:rect l="l" t="t" r="r" b="b"/>
            <a:pathLst>
              <a:path w="1588156" h="1660619">
                <a:moveTo>
                  <a:pt x="0" y="0"/>
                </a:moveTo>
                <a:lnTo>
                  <a:pt x="1588156" y="0"/>
                </a:lnTo>
                <a:lnTo>
                  <a:pt x="1588156" y="1660619"/>
                </a:lnTo>
                <a:lnTo>
                  <a:pt x="0" y="1660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06737" y="3577922"/>
            <a:ext cx="8074527" cy="127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 You!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047904" y="-7123963"/>
            <a:ext cx="12911838" cy="12648221"/>
          </a:xfrm>
          <a:custGeom>
            <a:avLst/>
            <a:gdLst/>
            <a:ahLst/>
            <a:cxnLst/>
            <a:rect l="l" t="t" r="r" b="b"/>
            <a:pathLst>
              <a:path w="12911838" h="12648221">
                <a:moveTo>
                  <a:pt x="0" y="0"/>
                </a:moveTo>
                <a:lnTo>
                  <a:pt x="12911838" y="0"/>
                </a:lnTo>
                <a:lnTo>
                  <a:pt x="12911838" y="12648221"/>
                </a:lnTo>
                <a:lnTo>
                  <a:pt x="0" y="12648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8999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8474" y="-295826"/>
            <a:ext cx="19633980" cy="11002661"/>
            <a:chOff x="0" y="0"/>
            <a:chExt cx="5171089" cy="2897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1089" cy="2897820"/>
            </a:xfrm>
            <a:custGeom>
              <a:avLst/>
              <a:gdLst/>
              <a:ahLst/>
              <a:cxnLst/>
              <a:rect l="l" t="t" r="r" b="b"/>
              <a:pathLst>
                <a:path w="5171089" h="2897820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2885597"/>
                  </a:lnTo>
                  <a:cubicBezTo>
                    <a:pt x="5171089" y="2892347"/>
                    <a:pt x="5165617" y="2897820"/>
                    <a:pt x="5158866" y="2897820"/>
                  </a:cubicBezTo>
                  <a:lnTo>
                    <a:pt x="12224" y="2897820"/>
                  </a:lnTo>
                  <a:cubicBezTo>
                    <a:pt x="5473" y="2897820"/>
                    <a:pt x="0" y="2892347"/>
                    <a:pt x="0" y="2885597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4438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71089" cy="2935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47909" y="2380778"/>
            <a:ext cx="19633980" cy="5439326"/>
            <a:chOff x="0" y="0"/>
            <a:chExt cx="5171089" cy="14325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1089" cy="1432580"/>
            </a:xfrm>
            <a:custGeom>
              <a:avLst/>
              <a:gdLst/>
              <a:ahLst/>
              <a:cxnLst/>
              <a:rect l="l" t="t" r="r" b="b"/>
              <a:pathLst>
                <a:path w="5171089" h="1432580">
                  <a:moveTo>
                    <a:pt x="12224" y="0"/>
                  </a:moveTo>
                  <a:lnTo>
                    <a:pt x="5158866" y="0"/>
                  </a:lnTo>
                  <a:cubicBezTo>
                    <a:pt x="5165617" y="0"/>
                    <a:pt x="5171089" y="5473"/>
                    <a:pt x="5171089" y="12224"/>
                  </a:cubicBezTo>
                  <a:lnTo>
                    <a:pt x="5171089" y="1420356"/>
                  </a:lnTo>
                  <a:cubicBezTo>
                    <a:pt x="5171089" y="1427107"/>
                    <a:pt x="5165617" y="1432580"/>
                    <a:pt x="5158866" y="1432580"/>
                  </a:cubicBezTo>
                  <a:lnTo>
                    <a:pt x="12224" y="1432580"/>
                  </a:lnTo>
                  <a:cubicBezTo>
                    <a:pt x="5473" y="1432580"/>
                    <a:pt x="0" y="1427107"/>
                    <a:pt x="0" y="1420356"/>
                  </a:cubicBezTo>
                  <a:lnTo>
                    <a:pt x="0" y="12224"/>
                  </a:lnTo>
                  <a:cubicBezTo>
                    <a:pt x="0" y="5473"/>
                    <a:pt x="5473" y="0"/>
                    <a:pt x="12224" y="0"/>
                  </a:cubicBezTo>
                  <a:close/>
                </a:path>
              </a:pathLst>
            </a:custGeom>
            <a:solidFill>
              <a:srgbClr val="7061B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171089" cy="1470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5398" y="2380778"/>
            <a:ext cx="9184863" cy="6318446"/>
          </a:xfrm>
          <a:custGeom>
            <a:avLst/>
            <a:gdLst/>
            <a:ahLst/>
            <a:cxnLst/>
            <a:rect l="l" t="t" r="r" b="b"/>
            <a:pathLst>
              <a:path w="9184863" h="6318446">
                <a:moveTo>
                  <a:pt x="0" y="0"/>
                </a:moveTo>
                <a:lnTo>
                  <a:pt x="9184863" y="0"/>
                </a:lnTo>
                <a:lnTo>
                  <a:pt x="9184863" y="6318446"/>
                </a:lnTo>
                <a:lnTo>
                  <a:pt x="0" y="631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86858" y="1762279"/>
            <a:ext cx="949035" cy="909348"/>
          </a:xfrm>
          <a:custGeom>
            <a:avLst/>
            <a:gdLst/>
            <a:ahLst/>
            <a:cxnLst/>
            <a:rect l="l" t="t" r="r" b="b"/>
            <a:pathLst>
              <a:path w="949035" h="909348">
                <a:moveTo>
                  <a:pt x="0" y="0"/>
                </a:moveTo>
                <a:lnTo>
                  <a:pt x="949035" y="0"/>
                </a:lnTo>
                <a:lnTo>
                  <a:pt x="949035" y="909348"/>
                </a:lnTo>
                <a:lnTo>
                  <a:pt x="0" y="909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398" y="4925152"/>
            <a:ext cx="2415406" cy="3774071"/>
          </a:xfrm>
          <a:custGeom>
            <a:avLst/>
            <a:gdLst/>
            <a:ahLst/>
            <a:cxnLst/>
            <a:rect l="l" t="t" r="r" b="b"/>
            <a:pathLst>
              <a:path w="2415406" h="3774071">
                <a:moveTo>
                  <a:pt x="0" y="0"/>
                </a:moveTo>
                <a:lnTo>
                  <a:pt x="2415406" y="0"/>
                </a:lnTo>
                <a:lnTo>
                  <a:pt x="2415406" y="3774072"/>
                </a:lnTo>
                <a:lnTo>
                  <a:pt x="0" y="377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5485" y="901396"/>
            <a:ext cx="1066430" cy="1134500"/>
          </a:xfrm>
          <a:custGeom>
            <a:avLst/>
            <a:gdLst/>
            <a:ahLst/>
            <a:cxnLst/>
            <a:rect l="l" t="t" r="r" b="b"/>
            <a:pathLst>
              <a:path w="1066430" h="1134500">
                <a:moveTo>
                  <a:pt x="0" y="0"/>
                </a:moveTo>
                <a:lnTo>
                  <a:pt x="1066430" y="0"/>
                </a:lnTo>
                <a:lnTo>
                  <a:pt x="1066430" y="1134499"/>
                </a:lnTo>
                <a:lnTo>
                  <a:pt x="0" y="1134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973996" y="2834549"/>
            <a:ext cx="6564912" cy="119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5"/>
              </a:lnSpc>
            </a:pPr>
            <a:r>
              <a:rPr lang="en-US" sz="8061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62570" y="5028110"/>
            <a:ext cx="7044793" cy="249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 payroll management, including attendance tracking and payroll generation.</a:t>
            </a:r>
          </a:p>
          <a:p>
            <a:pPr algn="l">
              <a:lnSpc>
                <a:spcPts val="2834"/>
              </a:lnSpc>
            </a:pPr>
            <a:endParaRPr lang="en-US" sz="2422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Improve efficiency, reduce manual errors, and streamline payroll processing.</a:t>
            </a:r>
          </a:p>
          <a:p>
            <a:pPr algn="l">
              <a:lnSpc>
                <a:spcPts val="2834"/>
              </a:lnSpc>
            </a:pPr>
            <a:endParaRPr lang="en-US" sz="2422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6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8999" y="-429963"/>
            <a:ext cx="11825055" cy="11902629"/>
            <a:chOff x="0" y="0"/>
            <a:chExt cx="3114418" cy="3134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4418" cy="3134849"/>
            </a:xfrm>
            <a:custGeom>
              <a:avLst/>
              <a:gdLst/>
              <a:ahLst/>
              <a:cxnLst/>
              <a:rect l="l" t="t" r="r" b="b"/>
              <a:pathLst>
                <a:path w="3114418" h="3134849">
                  <a:moveTo>
                    <a:pt x="0" y="0"/>
                  </a:moveTo>
                  <a:lnTo>
                    <a:pt x="3114418" y="0"/>
                  </a:lnTo>
                  <a:lnTo>
                    <a:pt x="3114418" y="3134849"/>
                  </a:lnTo>
                  <a:lnTo>
                    <a:pt x="0" y="3134849"/>
                  </a:lnTo>
                  <a:close/>
                </a:path>
              </a:pathLst>
            </a:custGeom>
            <a:solidFill>
              <a:srgbClr val="DCD7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14418" cy="317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47243"/>
            <a:ext cx="7516228" cy="8902369"/>
          </a:xfrm>
          <a:custGeom>
            <a:avLst/>
            <a:gdLst/>
            <a:ahLst/>
            <a:cxnLst/>
            <a:rect l="l" t="t" r="r" b="b"/>
            <a:pathLst>
              <a:path w="7516228" h="8902369">
                <a:moveTo>
                  <a:pt x="0" y="0"/>
                </a:moveTo>
                <a:lnTo>
                  <a:pt x="7516228" y="0"/>
                </a:lnTo>
                <a:lnTo>
                  <a:pt x="7516228" y="8902369"/>
                </a:lnTo>
                <a:lnTo>
                  <a:pt x="0" y="8902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93831" y="2767376"/>
            <a:ext cx="6564912" cy="127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Motivation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3831" y="5502301"/>
            <a:ext cx="6356264" cy="355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Manual payroll processes are time-consuming and prone to errors.</a:t>
            </a:r>
          </a:p>
          <a:p>
            <a:pPr algn="l">
              <a:lnSpc>
                <a:spcPts val="2834"/>
              </a:lnSpc>
            </a:pPr>
            <a:endParaRPr lang="en-US" sz="24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Need for a system that integrates attendance, employee management, and payroll generation.</a:t>
            </a:r>
          </a:p>
          <a:p>
            <a:pPr algn="l">
              <a:lnSpc>
                <a:spcPts val="2834"/>
              </a:lnSpc>
            </a:pPr>
            <a:endParaRPr lang="en-US" sz="2422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523112" lvl="1" indent="-261556" algn="l">
              <a:lnSpc>
                <a:spcPts val="2834"/>
              </a:lnSpc>
              <a:buFont typeface="Arial"/>
              <a:buChar char="•"/>
            </a:pPr>
            <a:r>
              <a:rPr lang="en-US" sz="24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enhance compliance with tax regulations and improve overall accuracy.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878" y="4351076"/>
            <a:ext cx="3487214" cy="3042199"/>
            <a:chOff x="0" y="0"/>
            <a:chExt cx="1015533" cy="8859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5532" cy="885937"/>
            </a:xfrm>
            <a:custGeom>
              <a:avLst/>
              <a:gdLst/>
              <a:ahLst/>
              <a:cxnLst/>
              <a:rect l="l" t="t" r="r" b="b"/>
              <a:pathLst>
                <a:path w="1015532" h="885937">
                  <a:moveTo>
                    <a:pt x="117665" y="0"/>
                  </a:moveTo>
                  <a:lnTo>
                    <a:pt x="897868" y="0"/>
                  </a:lnTo>
                  <a:cubicBezTo>
                    <a:pt x="929074" y="0"/>
                    <a:pt x="959003" y="12397"/>
                    <a:pt x="981069" y="34463"/>
                  </a:cubicBezTo>
                  <a:cubicBezTo>
                    <a:pt x="1003136" y="56530"/>
                    <a:pt x="1015532" y="86458"/>
                    <a:pt x="1015532" y="117665"/>
                  </a:cubicBezTo>
                  <a:lnTo>
                    <a:pt x="1015532" y="768272"/>
                  </a:lnTo>
                  <a:cubicBezTo>
                    <a:pt x="1015532" y="799479"/>
                    <a:pt x="1003136" y="829407"/>
                    <a:pt x="981069" y="851474"/>
                  </a:cubicBezTo>
                  <a:cubicBezTo>
                    <a:pt x="959003" y="873540"/>
                    <a:pt x="929074" y="885937"/>
                    <a:pt x="897868" y="885937"/>
                  </a:cubicBezTo>
                  <a:lnTo>
                    <a:pt x="117665" y="885937"/>
                  </a:lnTo>
                  <a:cubicBezTo>
                    <a:pt x="86458" y="885937"/>
                    <a:pt x="56530" y="873540"/>
                    <a:pt x="34463" y="851474"/>
                  </a:cubicBezTo>
                  <a:cubicBezTo>
                    <a:pt x="12397" y="829407"/>
                    <a:pt x="0" y="799479"/>
                    <a:pt x="0" y="768272"/>
                  </a:cubicBezTo>
                  <a:lnTo>
                    <a:pt x="0" y="117665"/>
                  </a:lnTo>
                  <a:cubicBezTo>
                    <a:pt x="0" y="86458"/>
                    <a:pt x="12397" y="56530"/>
                    <a:pt x="34463" y="34463"/>
                  </a:cubicBezTo>
                  <a:cubicBezTo>
                    <a:pt x="56530" y="12397"/>
                    <a:pt x="86458" y="0"/>
                    <a:pt x="117665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5533" cy="924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41606" y="7607430"/>
            <a:ext cx="1160241" cy="116024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31485" y="1942954"/>
            <a:ext cx="11199887" cy="1276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5"/>
              </a:lnSpc>
            </a:pPr>
            <a:r>
              <a:rPr lang="en-US" sz="8561" b="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1379" y="4719213"/>
            <a:ext cx="3020695" cy="42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7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User access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1379" y="5557364"/>
            <a:ext cx="3020695" cy="138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3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 and Employee access with specific functionalities.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0556" y="7879458"/>
            <a:ext cx="702342" cy="50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049700" y="4351076"/>
            <a:ext cx="3426003" cy="3042199"/>
            <a:chOff x="0" y="0"/>
            <a:chExt cx="997707" cy="8859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7707" cy="885937"/>
            </a:xfrm>
            <a:custGeom>
              <a:avLst/>
              <a:gdLst/>
              <a:ahLst/>
              <a:cxnLst/>
              <a:rect l="l" t="t" r="r" b="b"/>
              <a:pathLst>
                <a:path w="997707" h="885937">
                  <a:moveTo>
                    <a:pt x="119767" y="0"/>
                  </a:moveTo>
                  <a:lnTo>
                    <a:pt x="877940" y="0"/>
                  </a:lnTo>
                  <a:cubicBezTo>
                    <a:pt x="944085" y="0"/>
                    <a:pt x="997707" y="53621"/>
                    <a:pt x="997707" y="119767"/>
                  </a:cubicBezTo>
                  <a:lnTo>
                    <a:pt x="997707" y="766170"/>
                  </a:lnTo>
                  <a:cubicBezTo>
                    <a:pt x="997707" y="832316"/>
                    <a:pt x="944085" y="885937"/>
                    <a:pt x="877940" y="885937"/>
                  </a:cubicBezTo>
                  <a:lnTo>
                    <a:pt x="119767" y="885937"/>
                  </a:lnTo>
                  <a:cubicBezTo>
                    <a:pt x="53621" y="885937"/>
                    <a:pt x="0" y="832316"/>
                    <a:pt x="0" y="766170"/>
                  </a:cubicBezTo>
                  <a:lnTo>
                    <a:pt x="0" y="119767"/>
                  </a:lnTo>
                  <a:cubicBezTo>
                    <a:pt x="0" y="53621"/>
                    <a:pt x="53621" y="0"/>
                    <a:pt x="119767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97707" cy="924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82743" y="7607430"/>
            <a:ext cx="1160241" cy="116024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52516" y="4514001"/>
            <a:ext cx="3020695" cy="82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7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Employee management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52516" y="5728814"/>
            <a:ext cx="3020695" cy="104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3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Add, update, and manage employee data.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11693" y="7879458"/>
            <a:ext cx="702342" cy="50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317606" y="7607430"/>
            <a:ext cx="1160241" cy="116024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546555" y="7879458"/>
            <a:ext cx="702342" cy="50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4"/>
              </a:lnSpc>
            </a:pPr>
            <a:r>
              <a:rPr lang="en-US" sz="325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955986" y="4351076"/>
            <a:ext cx="3724317" cy="3050194"/>
            <a:chOff x="0" y="0"/>
            <a:chExt cx="1084581" cy="8882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84581" cy="888265"/>
            </a:xfrm>
            <a:custGeom>
              <a:avLst/>
              <a:gdLst/>
              <a:ahLst/>
              <a:cxnLst/>
              <a:rect l="l" t="t" r="r" b="b"/>
              <a:pathLst>
                <a:path w="1084581" h="888265">
                  <a:moveTo>
                    <a:pt x="110174" y="0"/>
                  </a:moveTo>
                  <a:lnTo>
                    <a:pt x="974407" y="0"/>
                  </a:lnTo>
                  <a:cubicBezTo>
                    <a:pt x="1003627" y="0"/>
                    <a:pt x="1031650" y="11608"/>
                    <a:pt x="1052312" y="32269"/>
                  </a:cubicBezTo>
                  <a:cubicBezTo>
                    <a:pt x="1072973" y="52931"/>
                    <a:pt x="1084581" y="80954"/>
                    <a:pt x="1084581" y="110174"/>
                  </a:cubicBezTo>
                  <a:lnTo>
                    <a:pt x="1084581" y="778091"/>
                  </a:lnTo>
                  <a:cubicBezTo>
                    <a:pt x="1084581" y="807311"/>
                    <a:pt x="1072973" y="835334"/>
                    <a:pt x="1052312" y="855996"/>
                  </a:cubicBezTo>
                  <a:cubicBezTo>
                    <a:pt x="1031650" y="876658"/>
                    <a:pt x="1003627" y="888265"/>
                    <a:pt x="974407" y="888265"/>
                  </a:cubicBezTo>
                  <a:lnTo>
                    <a:pt x="110174" y="888265"/>
                  </a:lnTo>
                  <a:cubicBezTo>
                    <a:pt x="80954" y="888265"/>
                    <a:pt x="52931" y="876658"/>
                    <a:pt x="32269" y="855996"/>
                  </a:cubicBezTo>
                  <a:cubicBezTo>
                    <a:pt x="11608" y="835334"/>
                    <a:pt x="0" y="807311"/>
                    <a:pt x="0" y="778091"/>
                  </a:cubicBezTo>
                  <a:lnTo>
                    <a:pt x="0" y="110174"/>
                  </a:lnTo>
                  <a:cubicBezTo>
                    <a:pt x="0" y="80954"/>
                    <a:pt x="11608" y="52931"/>
                    <a:pt x="32269" y="32269"/>
                  </a:cubicBezTo>
                  <a:cubicBezTo>
                    <a:pt x="52931" y="11608"/>
                    <a:pt x="80954" y="0"/>
                    <a:pt x="110174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084581" cy="926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9286209" y="4651184"/>
            <a:ext cx="3020695" cy="82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7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Attendance tracking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90078" y="6042712"/>
            <a:ext cx="3020695" cy="70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3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Employees mark attendance daily.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186677" y="4343081"/>
            <a:ext cx="3762826" cy="3050194"/>
            <a:chOff x="0" y="0"/>
            <a:chExt cx="1095795" cy="8882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5795" cy="888265"/>
            </a:xfrm>
            <a:custGeom>
              <a:avLst/>
              <a:gdLst/>
              <a:ahLst/>
              <a:cxnLst/>
              <a:rect l="l" t="t" r="r" b="b"/>
              <a:pathLst>
                <a:path w="1095795" h="888265">
                  <a:moveTo>
                    <a:pt x="109046" y="0"/>
                  </a:moveTo>
                  <a:lnTo>
                    <a:pt x="986749" y="0"/>
                  </a:lnTo>
                  <a:cubicBezTo>
                    <a:pt x="1046973" y="0"/>
                    <a:pt x="1095795" y="48822"/>
                    <a:pt x="1095795" y="109046"/>
                  </a:cubicBezTo>
                  <a:lnTo>
                    <a:pt x="1095795" y="779219"/>
                  </a:lnTo>
                  <a:cubicBezTo>
                    <a:pt x="1095795" y="839444"/>
                    <a:pt x="1046973" y="888265"/>
                    <a:pt x="986749" y="888265"/>
                  </a:cubicBezTo>
                  <a:lnTo>
                    <a:pt x="109046" y="888265"/>
                  </a:lnTo>
                  <a:cubicBezTo>
                    <a:pt x="80125" y="888265"/>
                    <a:pt x="52389" y="876776"/>
                    <a:pt x="31939" y="856326"/>
                  </a:cubicBezTo>
                  <a:cubicBezTo>
                    <a:pt x="11489" y="835876"/>
                    <a:pt x="0" y="808140"/>
                    <a:pt x="0" y="779219"/>
                  </a:cubicBezTo>
                  <a:lnTo>
                    <a:pt x="0" y="109046"/>
                  </a:lnTo>
                  <a:cubicBezTo>
                    <a:pt x="0" y="48822"/>
                    <a:pt x="48822" y="0"/>
                    <a:pt x="109046" y="0"/>
                  </a:cubicBezTo>
                  <a:close/>
                </a:path>
              </a:pathLst>
            </a:custGeom>
            <a:solidFill>
              <a:srgbClr val="7061B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95795" cy="926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375805" y="4519188"/>
            <a:ext cx="3020695" cy="829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5"/>
              </a:lnSpc>
            </a:pPr>
            <a:r>
              <a:rPr lang="en-US" sz="2722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Payroll generation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591788" y="5728814"/>
            <a:ext cx="3020695" cy="138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7"/>
              </a:lnSpc>
            </a:pPr>
            <a:r>
              <a:rPr lang="en-US" sz="232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Automated salary calculations, tax deductions, and payslip generation.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554422" y="7562662"/>
            <a:ext cx="1160241" cy="1160331"/>
            <a:chOff x="0" y="0"/>
            <a:chExt cx="812800" cy="8128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63"/>
            </a:xfrm>
            <a:custGeom>
              <a:avLst/>
              <a:gdLst/>
              <a:ahLst/>
              <a:cxnLst/>
              <a:rect l="l" t="t" r="r" b="b"/>
              <a:pathLst>
                <a:path w="812800" h="812863">
                  <a:moveTo>
                    <a:pt x="406400" y="0"/>
                  </a:moveTo>
                  <a:cubicBezTo>
                    <a:pt x="181951" y="0"/>
                    <a:pt x="0" y="181966"/>
                    <a:pt x="0" y="406432"/>
                  </a:cubicBezTo>
                  <a:cubicBezTo>
                    <a:pt x="0" y="630898"/>
                    <a:pt x="181951" y="812863"/>
                    <a:pt x="406400" y="812863"/>
                  </a:cubicBezTo>
                  <a:cubicBezTo>
                    <a:pt x="630849" y="812863"/>
                    <a:pt x="812800" y="630898"/>
                    <a:pt x="812800" y="406432"/>
                  </a:cubicBezTo>
                  <a:cubicBezTo>
                    <a:pt x="812800" y="18196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-9519"/>
              <a:ext cx="660400" cy="746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3033" y="2521155"/>
            <a:ext cx="13476142" cy="6612712"/>
            <a:chOff x="0" y="0"/>
            <a:chExt cx="3549272" cy="1741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9272" cy="1741619"/>
            </a:xfrm>
            <a:custGeom>
              <a:avLst/>
              <a:gdLst/>
              <a:ahLst/>
              <a:cxnLst/>
              <a:rect l="l" t="t" r="r" b="b"/>
              <a:pathLst>
                <a:path w="3549272" h="1741619">
                  <a:moveTo>
                    <a:pt x="30448" y="0"/>
                  </a:moveTo>
                  <a:lnTo>
                    <a:pt x="3518824" y="0"/>
                  </a:lnTo>
                  <a:cubicBezTo>
                    <a:pt x="3535640" y="0"/>
                    <a:pt x="3549272" y="13632"/>
                    <a:pt x="3549272" y="30448"/>
                  </a:cubicBezTo>
                  <a:lnTo>
                    <a:pt x="3549272" y="1711172"/>
                  </a:lnTo>
                  <a:cubicBezTo>
                    <a:pt x="3549272" y="1727987"/>
                    <a:pt x="3535640" y="1741619"/>
                    <a:pt x="3518824" y="1741619"/>
                  </a:cubicBezTo>
                  <a:lnTo>
                    <a:pt x="30448" y="1741619"/>
                  </a:lnTo>
                  <a:cubicBezTo>
                    <a:pt x="13632" y="1741619"/>
                    <a:pt x="0" y="1727987"/>
                    <a:pt x="0" y="1711172"/>
                  </a:cubicBezTo>
                  <a:lnTo>
                    <a:pt x="0" y="30448"/>
                  </a:lnTo>
                  <a:cubicBezTo>
                    <a:pt x="0" y="13632"/>
                    <a:pt x="13632" y="0"/>
                    <a:pt x="3044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49272" cy="177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40612" y="2235136"/>
            <a:ext cx="8027193" cy="9507566"/>
          </a:xfrm>
          <a:custGeom>
            <a:avLst/>
            <a:gdLst/>
            <a:ahLst/>
            <a:cxnLst/>
            <a:rect l="l" t="t" r="r" b="b"/>
            <a:pathLst>
              <a:path w="8027193" h="9507566">
                <a:moveTo>
                  <a:pt x="0" y="0"/>
                </a:moveTo>
                <a:lnTo>
                  <a:pt x="8027193" y="0"/>
                </a:lnTo>
                <a:lnTo>
                  <a:pt x="8027193" y="9507565"/>
                </a:lnTo>
                <a:lnTo>
                  <a:pt x="0" y="9507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00631" y="4201275"/>
            <a:ext cx="4030836" cy="6463439"/>
          </a:xfrm>
          <a:custGeom>
            <a:avLst/>
            <a:gdLst/>
            <a:ahLst/>
            <a:cxnLst/>
            <a:rect l="l" t="t" r="r" b="b"/>
            <a:pathLst>
              <a:path w="4030836" h="6463439">
                <a:moveTo>
                  <a:pt x="0" y="0"/>
                </a:moveTo>
                <a:lnTo>
                  <a:pt x="4030835" y="0"/>
                </a:lnTo>
                <a:lnTo>
                  <a:pt x="4030835" y="6463439"/>
                </a:lnTo>
                <a:lnTo>
                  <a:pt x="0" y="646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52051" y="3012608"/>
            <a:ext cx="7957399" cy="1273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8561" b="1">
                <a:solidFill>
                  <a:srgbClr val="010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Methodology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574332" y="4462235"/>
            <a:ext cx="7023797" cy="1137666"/>
            <a:chOff x="0" y="0"/>
            <a:chExt cx="1251312" cy="2026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1312" cy="202679"/>
            </a:xfrm>
            <a:custGeom>
              <a:avLst/>
              <a:gdLst/>
              <a:ahLst/>
              <a:cxnLst/>
              <a:rect l="l" t="t" r="r" b="b"/>
              <a:pathLst>
                <a:path w="1251312" h="202679">
                  <a:moveTo>
                    <a:pt x="11022" y="0"/>
                  </a:moveTo>
                  <a:lnTo>
                    <a:pt x="1240290" y="0"/>
                  </a:lnTo>
                  <a:cubicBezTo>
                    <a:pt x="1243213" y="0"/>
                    <a:pt x="1246017" y="1161"/>
                    <a:pt x="1248084" y="3228"/>
                  </a:cubicBezTo>
                  <a:cubicBezTo>
                    <a:pt x="1250151" y="5295"/>
                    <a:pt x="1251312" y="8099"/>
                    <a:pt x="1251312" y="11022"/>
                  </a:cubicBezTo>
                  <a:lnTo>
                    <a:pt x="1251312" y="191656"/>
                  </a:lnTo>
                  <a:cubicBezTo>
                    <a:pt x="1251312" y="194580"/>
                    <a:pt x="1250151" y="197383"/>
                    <a:pt x="1248084" y="199451"/>
                  </a:cubicBezTo>
                  <a:cubicBezTo>
                    <a:pt x="1246017" y="201518"/>
                    <a:pt x="1243213" y="202679"/>
                    <a:pt x="1240290" y="202679"/>
                  </a:cubicBezTo>
                  <a:lnTo>
                    <a:pt x="11022" y="202679"/>
                  </a:lnTo>
                  <a:cubicBezTo>
                    <a:pt x="8099" y="202679"/>
                    <a:pt x="5295" y="201518"/>
                    <a:pt x="3228" y="199451"/>
                  </a:cubicBezTo>
                  <a:cubicBezTo>
                    <a:pt x="1161" y="197383"/>
                    <a:pt x="0" y="194580"/>
                    <a:pt x="0" y="191656"/>
                  </a:cubicBezTo>
                  <a:lnTo>
                    <a:pt x="0" y="11022"/>
                  </a:lnTo>
                  <a:cubicBezTo>
                    <a:pt x="0" y="8099"/>
                    <a:pt x="1161" y="5295"/>
                    <a:pt x="3228" y="3228"/>
                  </a:cubicBezTo>
                  <a:cubicBezTo>
                    <a:pt x="5295" y="1161"/>
                    <a:pt x="8099" y="0"/>
                    <a:pt x="11022" y="0"/>
                  </a:cubicBezTo>
                  <a:close/>
                </a:path>
              </a:pathLst>
            </a:custGeom>
            <a:solidFill>
              <a:srgbClr val="B4C6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51312" cy="2788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 u="sng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Database Design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566581" y="5603668"/>
            <a:ext cx="7023797" cy="1137666"/>
            <a:chOff x="0" y="0"/>
            <a:chExt cx="1251312" cy="20267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1312" cy="202679"/>
            </a:xfrm>
            <a:custGeom>
              <a:avLst/>
              <a:gdLst/>
              <a:ahLst/>
              <a:cxnLst/>
              <a:rect l="l" t="t" r="r" b="b"/>
              <a:pathLst>
                <a:path w="1251312" h="202679">
                  <a:moveTo>
                    <a:pt x="11022" y="0"/>
                  </a:moveTo>
                  <a:lnTo>
                    <a:pt x="1240290" y="0"/>
                  </a:lnTo>
                  <a:cubicBezTo>
                    <a:pt x="1243213" y="0"/>
                    <a:pt x="1246017" y="1161"/>
                    <a:pt x="1248084" y="3228"/>
                  </a:cubicBezTo>
                  <a:cubicBezTo>
                    <a:pt x="1250151" y="5295"/>
                    <a:pt x="1251312" y="8099"/>
                    <a:pt x="1251312" y="11022"/>
                  </a:cubicBezTo>
                  <a:lnTo>
                    <a:pt x="1251312" y="191656"/>
                  </a:lnTo>
                  <a:cubicBezTo>
                    <a:pt x="1251312" y="194580"/>
                    <a:pt x="1250151" y="197383"/>
                    <a:pt x="1248084" y="199451"/>
                  </a:cubicBezTo>
                  <a:cubicBezTo>
                    <a:pt x="1246017" y="201518"/>
                    <a:pt x="1243213" y="202679"/>
                    <a:pt x="1240290" y="202679"/>
                  </a:cubicBezTo>
                  <a:lnTo>
                    <a:pt x="11022" y="202679"/>
                  </a:lnTo>
                  <a:cubicBezTo>
                    <a:pt x="8099" y="202679"/>
                    <a:pt x="5295" y="201518"/>
                    <a:pt x="3228" y="199451"/>
                  </a:cubicBezTo>
                  <a:cubicBezTo>
                    <a:pt x="1161" y="197383"/>
                    <a:pt x="0" y="194580"/>
                    <a:pt x="0" y="191656"/>
                  </a:cubicBezTo>
                  <a:lnTo>
                    <a:pt x="0" y="11022"/>
                  </a:lnTo>
                  <a:cubicBezTo>
                    <a:pt x="0" y="8099"/>
                    <a:pt x="1161" y="5295"/>
                    <a:pt x="3228" y="3228"/>
                  </a:cubicBezTo>
                  <a:cubicBezTo>
                    <a:pt x="5295" y="1161"/>
                    <a:pt x="8099" y="0"/>
                    <a:pt x="11022" y="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251312" cy="2788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 u="sng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Workflow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66581" y="6746761"/>
            <a:ext cx="7023797" cy="1137666"/>
            <a:chOff x="0" y="0"/>
            <a:chExt cx="1251312" cy="2026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1312" cy="202679"/>
            </a:xfrm>
            <a:custGeom>
              <a:avLst/>
              <a:gdLst/>
              <a:ahLst/>
              <a:cxnLst/>
              <a:rect l="l" t="t" r="r" b="b"/>
              <a:pathLst>
                <a:path w="1251312" h="202679">
                  <a:moveTo>
                    <a:pt x="11022" y="0"/>
                  </a:moveTo>
                  <a:lnTo>
                    <a:pt x="1240290" y="0"/>
                  </a:lnTo>
                  <a:cubicBezTo>
                    <a:pt x="1243213" y="0"/>
                    <a:pt x="1246017" y="1161"/>
                    <a:pt x="1248084" y="3228"/>
                  </a:cubicBezTo>
                  <a:cubicBezTo>
                    <a:pt x="1250151" y="5295"/>
                    <a:pt x="1251312" y="8099"/>
                    <a:pt x="1251312" y="11022"/>
                  </a:cubicBezTo>
                  <a:lnTo>
                    <a:pt x="1251312" y="191656"/>
                  </a:lnTo>
                  <a:cubicBezTo>
                    <a:pt x="1251312" y="194580"/>
                    <a:pt x="1250151" y="197383"/>
                    <a:pt x="1248084" y="199451"/>
                  </a:cubicBezTo>
                  <a:cubicBezTo>
                    <a:pt x="1246017" y="201518"/>
                    <a:pt x="1243213" y="202679"/>
                    <a:pt x="1240290" y="202679"/>
                  </a:cubicBezTo>
                  <a:lnTo>
                    <a:pt x="11022" y="202679"/>
                  </a:lnTo>
                  <a:cubicBezTo>
                    <a:pt x="8099" y="202679"/>
                    <a:pt x="5295" y="201518"/>
                    <a:pt x="3228" y="199451"/>
                  </a:cubicBezTo>
                  <a:cubicBezTo>
                    <a:pt x="1161" y="197383"/>
                    <a:pt x="0" y="194580"/>
                    <a:pt x="0" y="191656"/>
                  </a:cubicBezTo>
                  <a:lnTo>
                    <a:pt x="0" y="11022"/>
                  </a:lnTo>
                  <a:cubicBezTo>
                    <a:pt x="0" y="8099"/>
                    <a:pt x="1161" y="5295"/>
                    <a:pt x="3228" y="3228"/>
                  </a:cubicBezTo>
                  <a:cubicBezTo>
                    <a:pt x="5295" y="1161"/>
                    <a:pt x="8099" y="0"/>
                    <a:pt x="11022" y="0"/>
                  </a:cubicBezTo>
                  <a:close/>
                </a:path>
              </a:pathLst>
            </a:custGeom>
            <a:solidFill>
              <a:srgbClr val="E0E2E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251312" cy="27887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l">
                <a:lnSpc>
                  <a:spcPts val="5599"/>
                </a:lnSpc>
              </a:pPr>
              <a:r>
                <a:rPr lang="en-US" sz="3999" u="sng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 Case Diagram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48398" y="4715039"/>
            <a:ext cx="572265" cy="606379"/>
            <a:chOff x="0" y="0"/>
            <a:chExt cx="760652" cy="8059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0652" cy="805996"/>
            </a:xfrm>
            <a:custGeom>
              <a:avLst/>
              <a:gdLst/>
              <a:ahLst/>
              <a:cxnLst/>
              <a:rect l="l" t="t" r="r" b="b"/>
              <a:pathLst>
                <a:path w="760652" h="805996">
                  <a:moveTo>
                    <a:pt x="380326" y="0"/>
                  </a:moveTo>
                  <a:cubicBezTo>
                    <a:pt x="170278" y="0"/>
                    <a:pt x="0" y="180428"/>
                    <a:pt x="0" y="402998"/>
                  </a:cubicBezTo>
                  <a:cubicBezTo>
                    <a:pt x="0" y="625568"/>
                    <a:pt x="170278" y="805996"/>
                    <a:pt x="380326" y="805996"/>
                  </a:cubicBezTo>
                  <a:cubicBezTo>
                    <a:pt x="590374" y="805996"/>
                    <a:pt x="760652" y="625568"/>
                    <a:pt x="760652" y="402998"/>
                  </a:cubicBezTo>
                  <a:cubicBezTo>
                    <a:pt x="760652" y="180428"/>
                    <a:pt x="590374" y="0"/>
                    <a:pt x="38032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1311" y="113662"/>
              <a:ext cx="618030" cy="616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r>
                <a:rPr lang="en-US" sz="2199" b="1" spc="-4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648398" y="5856472"/>
            <a:ext cx="572265" cy="606379"/>
            <a:chOff x="0" y="0"/>
            <a:chExt cx="760652" cy="8059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0652" cy="805996"/>
            </a:xfrm>
            <a:custGeom>
              <a:avLst/>
              <a:gdLst/>
              <a:ahLst/>
              <a:cxnLst/>
              <a:rect l="l" t="t" r="r" b="b"/>
              <a:pathLst>
                <a:path w="760652" h="805996">
                  <a:moveTo>
                    <a:pt x="380326" y="0"/>
                  </a:moveTo>
                  <a:cubicBezTo>
                    <a:pt x="170278" y="0"/>
                    <a:pt x="0" y="180428"/>
                    <a:pt x="0" y="402998"/>
                  </a:cubicBezTo>
                  <a:cubicBezTo>
                    <a:pt x="0" y="625568"/>
                    <a:pt x="170278" y="805996"/>
                    <a:pt x="380326" y="805996"/>
                  </a:cubicBezTo>
                  <a:cubicBezTo>
                    <a:pt x="590374" y="805996"/>
                    <a:pt x="760652" y="625568"/>
                    <a:pt x="760652" y="402998"/>
                  </a:cubicBezTo>
                  <a:cubicBezTo>
                    <a:pt x="760652" y="180428"/>
                    <a:pt x="590374" y="0"/>
                    <a:pt x="38032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1311" y="113662"/>
              <a:ext cx="618030" cy="616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99"/>
                </a:lnSpc>
                <a:spcBef>
                  <a:spcPct val="0"/>
                </a:spcBef>
              </a:pPr>
              <a:r>
                <a:rPr lang="en-US" sz="2199" b="1" u="none" spc="-4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648398" y="6998735"/>
            <a:ext cx="572265" cy="606379"/>
            <a:chOff x="0" y="0"/>
            <a:chExt cx="760652" cy="80599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0652" cy="805996"/>
            </a:xfrm>
            <a:custGeom>
              <a:avLst/>
              <a:gdLst/>
              <a:ahLst/>
              <a:cxnLst/>
              <a:rect l="l" t="t" r="r" b="b"/>
              <a:pathLst>
                <a:path w="760652" h="805996">
                  <a:moveTo>
                    <a:pt x="380326" y="0"/>
                  </a:moveTo>
                  <a:cubicBezTo>
                    <a:pt x="170278" y="0"/>
                    <a:pt x="0" y="180428"/>
                    <a:pt x="0" y="402998"/>
                  </a:cubicBezTo>
                  <a:cubicBezTo>
                    <a:pt x="0" y="625568"/>
                    <a:pt x="170278" y="805996"/>
                    <a:pt x="380326" y="805996"/>
                  </a:cubicBezTo>
                  <a:cubicBezTo>
                    <a:pt x="590374" y="805996"/>
                    <a:pt x="760652" y="625568"/>
                    <a:pt x="760652" y="402998"/>
                  </a:cubicBezTo>
                  <a:cubicBezTo>
                    <a:pt x="760652" y="180428"/>
                    <a:pt x="590374" y="0"/>
                    <a:pt x="380326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1311" y="113662"/>
              <a:ext cx="618030" cy="616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99"/>
                </a:lnSpc>
                <a:spcBef>
                  <a:spcPct val="0"/>
                </a:spcBef>
              </a:pPr>
              <a:r>
                <a:rPr lang="en-US" sz="2199" b="1" u="none" spc="-4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31761" y="4726056"/>
            <a:ext cx="5156239" cy="5560944"/>
          </a:xfrm>
          <a:custGeom>
            <a:avLst/>
            <a:gdLst/>
            <a:ahLst/>
            <a:cxnLst/>
            <a:rect l="l" t="t" r="r" b="b"/>
            <a:pathLst>
              <a:path w="5156239" h="5560944">
                <a:moveTo>
                  <a:pt x="0" y="0"/>
                </a:moveTo>
                <a:lnTo>
                  <a:pt x="5156239" y="0"/>
                </a:lnTo>
                <a:lnTo>
                  <a:pt x="5156239" y="5560944"/>
                </a:lnTo>
                <a:lnTo>
                  <a:pt x="0" y="5560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367" y="2315933"/>
            <a:ext cx="12475418" cy="6607722"/>
          </a:xfrm>
          <a:custGeom>
            <a:avLst/>
            <a:gdLst/>
            <a:ahLst/>
            <a:cxnLst/>
            <a:rect l="l" t="t" r="r" b="b"/>
            <a:pathLst>
              <a:path w="12475418" h="6607722">
                <a:moveTo>
                  <a:pt x="0" y="0"/>
                </a:moveTo>
                <a:lnTo>
                  <a:pt x="12475418" y="0"/>
                </a:lnTo>
                <a:lnTo>
                  <a:pt x="12475418" y="6607721"/>
                </a:lnTo>
                <a:lnTo>
                  <a:pt x="0" y="6607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454" t="-40434" r="-39130" b="-4922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076" y="469159"/>
            <a:ext cx="10277924" cy="108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7"/>
              </a:lnSpc>
            </a:pPr>
            <a:r>
              <a:rPr lang="en-US" sz="776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Methodology Cont.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36996" y="9019178"/>
            <a:ext cx="5285229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 Design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36098" y="2250210"/>
            <a:ext cx="7451902" cy="8036790"/>
          </a:xfrm>
          <a:custGeom>
            <a:avLst/>
            <a:gdLst/>
            <a:ahLst/>
            <a:cxnLst/>
            <a:rect l="l" t="t" r="r" b="b"/>
            <a:pathLst>
              <a:path w="7451902" h="8036790">
                <a:moveTo>
                  <a:pt x="0" y="0"/>
                </a:moveTo>
                <a:lnTo>
                  <a:pt x="7451902" y="0"/>
                </a:lnTo>
                <a:lnTo>
                  <a:pt x="7451902" y="8036790"/>
                </a:lnTo>
                <a:lnTo>
                  <a:pt x="0" y="8036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15897" y="1853530"/>
            <a:ext cx="5102509" cy="7527464"/>
          </a:xfrm>
          <a:custGeom>
            <a:avLst/>
            <a:gdLst/>
            <a:ahLst/>
            <a:cxnLst/>
            <a:rect l="l" t="t" r="r" b="b"/>
            <a:pathLst>
              <a:path w="5102509" h="7527464">
                <a:moveTo>
                  <a:pt x="0" y="0"/>
                </a:moveTo>
                <a:lnTo>
                  <a:pt x="5102509" y="0"/>
                </a:lnTo>
                <a:lnTo>
                  <a:pt x="5102509" y="7527464"/>
                </a:lnTo>
                <a:lnTo>
                  <a:pt x="0" y="7527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305" t="-45111" r="-218561" b="-370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076" y="469159"/>
            <a:ext cx="10277924" cy="108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7"/>
              </a:lnSpc>
            </a:pPr>
            <a:r>
              <a:rPr lang="en-US" sz="776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Methodology Cont.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24537" y="9531983"/>
            <a:ext cx="5285229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Workflow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7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23019" y="3961686"/>
            <a:ext cx="5864981" cy="6325314"/>
          </a:xfrm>
          <a:custGeom>
            <a:avLst/>
            <a:gdLst/>
            <a:ahLst/>
            <a:cxnLst/>
            <a:rect l="l" t="t" r="r" b="b"/>
            <a:pathLst>
              <a:path w="5864981" h="6325314">
                <a:moveTo>
                  <a:pt x="0" y="0"/>
                </a:moveTo>
                <a:lnTo>
                  <a:pt x="5864981" y="0"/>
                </a:lnTo>
                <a:lnTo>
                  <a:pt x="5864981" y="6325314"/>
                </a:lnTo>
                <a:lnTo>
                  <a:pt x="0" y="6325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5102" y="1983608"/>
            <a:ext cx="8238361" cy="7121295"/>
          </a:xfrm>
          <a:custGeom>
            <a:avLst/>
            <a:gdLst/>
            <a:ahLst/>
            <a:cxnLst/>
            <a:rect l="l" t="t" r="r" b="b"/>
            <a:pathLst>
              <a:path w="8238361" h="7121295">
                <a:moveTo>
                  <a:pt x="0" y="0"/>
                </a:moveTo>
                <a:lnTo>
                  <a:pt x="8238362" y="0"/>
                </a:lnTo>
                <a:lnTo>
                  <a:pt x="8238362" y="7121295"/>
                </a:lnTo>
                <a:lnTo>
                  <a:pt x="0" y="7121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298" t="-54399" r="-117281" b="-6397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9076" y="469159"/>
            <a:ext cx="10277924" cy="108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7"/>
              </a:lnSpc>
            </a:pPr>
            <a:r>
              <a:rPr lang="en-US" sz="776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Methodology Cont.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5423" y="9172575"/>
            <a:ext cx="5285229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Case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648</Words>
  <Application>Microsoft Macintosh PowerPoint</Application>
  <PresentationFormat>Custom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DM Sans</vt:lpstr>
      <vt:lpstr>Montserrat</vt:lpstr>
      <vt:lpstr>Arial</vt:lpstr>
      <vt:lpstr>Moonlight Bold</vt:lpstr>
      <vt:lpstr>Poppins Semi-Bold</vt:lpstr>
      <vt:lpstr>Public Sans</vt:lpstr>
      <vt:lpstr>Poppins Bold</vt:lpstr>
      <vt:lpstr>Heading Now 71-78</vt:lpstr>
      <vt:lpstr>Poppins Ultra-Bold</vt:lpstr>
      <vt:lpstr>DM Sans Bold</vt:lpstr>
      <vt:lpstr>Poppins Medium</vt:lpstr>
      <vt:lpstr>Montserrat Bold</vt:lpstr>
      <vt:lpstr>Canva Sans</vt:lpstr>
      <vt:lpstr>Calibri</vt:lpstr>
      <vt:lpstr>Wingdings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Payroll System</dc:title>
  <cp:lastModifiedBy>bobi19852002barua@gmail.com</cp:lastModifiedBy>
  <cp:revision>2</cp:revision>
  <dcterms:created xsi:type="dcterms:W3CDTF">2006-08-16T00:00:00Z</dcterms:created>
  <dcterms:modified xsi:type="dcterms:W3CDTF">2024-09-14T18:51:26Z</dcterms:modified>
  <dc:identifier>DAGQvec2eMc</dc:identifier>
</cp:coreProperties>
</file>